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65" r:id="rId4"/>
    <p:sldId id="266" r:id="rId5"/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212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E7518-AAC2-47CB-808A-D760789ED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CA669-D03E-4499-9DFC-E31019F16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9C52E-3CCE-4780-9D04-97769F93F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24A3-D871-4712-892D-C2D7552C0BD2}" type="datetimeFigureOut">
              <a:rPr lang="de-DE" smtClean="0"/>
              <a:t>14.03.2021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A0CEA-7DC5-4C0E-B03D-9CA77C83B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8C51C-C205-49A1-94BC-B04285B5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23A9D-0D15-4280-A013-B93236CF4BB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8621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0346A-9B9D-4121-A38C-382079FB2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2966C9-79BA-4B2E-8510-CF210EE480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C3DF9-5751-4F6C-B280-0C495B5BA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24A3-D871-4712-892D-C2D7552C0BD2}" type="datetimeFigureOut">
              <a:rPr lang="de-DE" smtClean="0"/>
              <a:t>14.03.2021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D9074-A3D2-4AFE-8DAA-0798AB61C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4D963-3D13-4EF4-9849-3629600BD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23A9D-0D15-4280-A013-B93236CF4BB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7070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0C7E4C-0BB3-4CEE-8898-021E02AA0E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E95A61-758C-4714-9B75-1CED5EB4F2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35C45-F1E4-4DE8-B332-EED700946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24A3-D871-4712-892D-C2D7552C0BD2}" type="datetimeFigureOut">
              <a:rPr lang="de-DE" smtClean="0"/>
              <a:t>14.03.2021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0A9F0-9460-481B-8E72-09CC489AB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21065-E0EE-4EC0-A951-75E1D33FA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23A9D-0D15-4280-A013-B93236CF4BB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286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D3F10-58ED-403C-98F8-4DB38A7A1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70EB4-3482-4DE0-B147-6523BE378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EE985-B41C-40B4-B1C3-C30257669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24A3-D871-4712-892D-C2D7552C0BD2}" type="datetimeFigureOut">
              <a:rPr lang="de-DE" smtClean="0"/>
              <a:t>14.03.2021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F9590-23A0-46E9-B46C-F1A54EB08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2270E-A0D6-4798-B0F6-1607CC419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23A9D-0D15-4280-A013-B93236CF4BB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4911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D0071-F75D-4E79-85D3-41C6126C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694E51-7BA4-4A2B-BFA3-62E820F76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FAC4C-402E-42E8-9B7C-9696C3FBE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24A3-D871-4712-892D-C2D7552C0BD2}" type="datetimeFigureOut">
              <a:rPr lang="de-DE" smtClean="0"/>
              <a:t>14.03.2021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8623C-5D9E-4E28-8CC6-FBEDCE76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EA337-A5C4-4DEE-A35E-16E8A3975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23A9D-0D15-4280-A013-B93236CF4BB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3919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1FA8A-EBC6-4742-9F30-22DEDDEFF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DE7AD-94F9-4666-BB6A-102DF5B30A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DF0AE4-7185-4B2A-B9F5-5C46EF7348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076C7-B28A-45CD-95D9-2E77B27FC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24A3-D871-4712-892D-C2D7552C0BD2}" type="datetimeFigureOut">
              <a:rPr lang="de-DE" smtClean="0"/>
              <a:t>14.03.2021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21BEFE-1F64-4D00-A05F-F0A5F4D0F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66DB40-6968-4BBA-8CAB-F74A43038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23A9D-0D15-4280-A013-B93236CF4BB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3494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C4F0F-835E-4810-A196-A7160B721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A03C5-C18E-4344-BB0A-5B19A2DC6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0DAAC3-F019-40BF-9FA2-3E24B22A95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8CBD82-F78B-4F0F-ACD9-230CF93067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B1B12-0C4D-4ADA-ABED-9FE1785FA6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BA3840-3EEC-4263-9A40-38C85A1A8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24A3-D871-4712-892D-C2D7552C0BD2}" type="datetimeFigureOut">
              <a:rPr lang="de-DE" smtClean="0"/>
              <a:t>14.03.2021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1EBA5B-BBB3-48E9-B55E-DB0048774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05FD78-B096-46A6-8CB2-ABCE9EE9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23A9D-0D15-4280-A013-B93236CF4BB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664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8F4A3-247C-4540-8E3A-E0D856328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B822D0-8227-40D6-92A8-AEA35518E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24A3-D871-4712-892D-C2D7552C0BD2}" type="datetimeFigureOut">
              <a:rPr lang="de-DE" smtClean="0"/>
              <a:t>14.03.2021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31BD3C-D110-49B9-A920-B5BB6DD4D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E75BDB-D761-446C-8C6F-2B0E17426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23A9D-0D15-4280-A013-B93236CF4BB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6422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5621FD-F7DC-47AE-88C8-DC61CB601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24A3-D871-4712-892D-C2D7552C0BD2}" type="datetimeFigureOut">
              <a:rPr lang="de-DE" smtClean="0"/>
              <a:t>14.03.2021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03B3BB-0079-418B-9B97-E869C1FF0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6F162E-B68E-48D2-BF1B-39D3204D7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23A9D-0D15-4280-A013-B93236CF4BB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0262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57115-C8D4-4468-B199-26F898941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51959-D8CE-4089-824B-6CC969D23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B1812C-E5A4-4C04-B094-66964A8F3E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15791F-E0DA-4D04-96D4-58FBACE01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24A3-D871-4712-892D-C2D7552C0BD2}" type="datetimeFigureOut">
              <a:rPr lang="de-DE" smtClean="0"/>
              <a:t>14.03.2021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53E8AB-E3F6-40FF-960C-1CEA594FD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526574-B703-4FF3-A23C-31E281E69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23A9D-0D15-4280-A013-B93236CF4BB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0306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964FB-0EA8-4092-AAF0-D4CB8F22B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99FA19-9466-40CA-B0BD-67DF04B81F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1626F3-44E9-4F76-BC33-AD5D87DA35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82F9FF-367D-44F3-832D-BD4D97E65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24A3-D871-4712-892D-C2D7552C0BD2}" type="datetimeFigureOut">
              <a:rPr lang="de-DE" smtClean="0"/>
              <a:t>14.03.2021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D7249A-8DC3-457F-A2CB-28C78D72C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3560FB-B745-4D6B-BF37-21F483299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23A9D-0D15-4280-A013-B93236CF4BB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4887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D20D8C-98F6-445B-B7BF-3EEDC3B4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C1CD4F-508A-44E7-8FC7-514FF3052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783B7-3BFD-490B-B2F8-3F0A935C2A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424A3-D871-4712-892D-C2D7552C0BD2}" type="datetimeFigureOut">
              <a:rPr lang="de-DE" smtClean="0"/>
              <a:t>14.03.2021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4FC89-4474-4726-A086-DCAAFA6830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C807C-EDDA-4082-816B-2ECA5EC78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423A9D-0D15-4280-A013-B93236CF4BB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9922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jp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7F1BD05-E7F1-4FA2-B87B-3B467BAE8371}"/>
              </a:ext>
            </a:extLst>
          </p:cNvPr>
          <p:cNvGrpSpPr/>
          <p:nvPr/>
        </p:nvGrpSpPr>
        <p:grpSpPr>
          <a:xfrm>
            <a:off x="1448601" y="2364909"/>
            <a:ext cx="602792" cy="2149612"/>
            <a:chOff x="587990" y="2173563"/>
            <a:chExt cx="602792" cy="2149612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B5BF28BF-DD49-4EBE-B332-078FB2DA2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7114" y="2173563"/>
              <a:ext cx="284545" cy="301482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9EA58CDB-EF78-4238-BFC2-44B8BAA9A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7114" y="2612164"/>
              <a:ext cx="284545" cy="285684"/>
            </a:xfrm>
            <a:prstGeom prst="rect">
              <a:avLst/>
            </a:prstGeom>
          </p:spPr>
        </p:pic>
        <p:pic>
          <p:nvPicPr>
            <p:cNvPr id="7" name="Picture 6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40F5234C-DF86-4797-99B0-12C004EF8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990" y="3642963"/>
              <a:ext cx="602792" cy="15747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838836C-BEFE-496C-8F33-F75176974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657" y="3064370"/>
              <a:ext cx="301458" cy="301458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7815BB05-B8B7-45F2-8454-59E16FF1E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0060" y="3992070"/>
              <a:ext cx="498653" cy="331105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558A3B-8916-4827-A020-34B3BB413D47}"/>
              </a:ext>
            </a:extLst>
          </p:cNvPr>
          <p:cNvGrpSpPr/>
          <p:nvPr/>
        </p:nvGrpSpPr>
        <p:grpSpPr>
          <a:xfrm>
            <a:off x="6331080" y="2364909"/>
            <a:ext cx="611882" cy="2139337"/>
            <a:chOff x="583445" y="4204122"/>
            <a:chExt cx="611882" cy="2139337"/>
          </a:xfrm>
        </p:grpSpPr>
        <p:pic>
          <p:nvPicPr>
            <p:cNvPr id="11" name="Picture 10" descr="A close up of a sign&#10;&#10;Description automatically generated">
              <a:extLst>
                <a:ext uri="{FF2B5EF4-FFF2-40B4-BE49-F238E27FC236}">
                  <a16:creationId xmlns:a16="http://schemas.microsoft.com/office/drawing/2014/main" id="{FCFE26D8-DE87-4AA0-9C77-626D2D22A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427"/>
            <a:stretch/>
          </p:blipFill>
          <p:spPr>
            <a:xfrm>
              <a:off x="583445" y="4582603"/>
              <a:ext cx="611882" cy="331105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47F5BE80-D4D3-4208-93AE-82286B9956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540"/>
            <a:stretch/>
          </p:blipFill>
          <p:spPr>
            <a:xfrm>
              <a:off x="712898" y="5061968"/>
              <a:ext cx="352977" cy="323449"/>
            </a:xfrm>
            <a:prstGeom prst="rect">
              <a:avLst/>
            </a:prstGeom>
          </p:spPr>
        </p:pic>
        <p:pic>
          <p:nvPicPr>
            <p:cNvPr id="13" name="Picture 12" descr="A close up of a sign&#10;&#10;Description automatically generated">
              <a:extLst>
                <a:ext uri="{FF2B5EF4-FFF2-40B4-BE49-F238E27FC236}">
                  <a16:creationId xmlns:a16="http://schemas.microsoft.com/office/drawing/2014/main" id="{9B3A716E-275D-4B25-B814-60453F6E63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154"/>
            <a:stretch/>
          </p:blipFill>
          <p:spPr>
            <a:xfrm>
              <a:off x="749545" y="6055022"/>
              <a:ext cx="279682" cy="28843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40776F8-FBD8-46D7-90DA-DA32734F0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964"/>
            <a:stretch/>
          </p:blipFill>
          <p:spPr>
            <a:xfrm>
              <a:off x="723420" y="4204122"/>
              <a:ext cx="331933" cy="27691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6781710-EC4A-4BA7-9F4A-19A75EA04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853" y="5573991"/>
              <a:ext cx="463066" cy="276914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0465DEB-09C5-46C5-802E-05932362D526}"/>
              </a:ext>
            </a:extLst>
          </p:cNvPr>
          <p:cNvSpPr/>
          <p:nvPr/>
        </p:nvSpPr>
        <p:spPr>
          <a:xfrm>
            <a:off x="2117818" y="2252524"/>
            <a:ext cx="6096000" cy="23529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 indent="0">
              <a:lnSpc>
                <a:spcPct val="150000"/>
              </a:lnSpc>
              <a:buNone/>
            </a:pPr>
            <a:r>
              <a:rPr lang="de-DE" sz="2000" dirty="0"/>
              <a:t>Angular Anwendung 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de-DE" sz="2000" dirty="0"/>
              <a:t>mit Bootstrap und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de-DE" sz="2000" dirty="0"/>
              <a:t>einem </a:t>
            </a:r>
            <a:r>
              <a:rPr lang="de-DE" sz="2000" dirty="0" err="1"/>
              <a:t>SpringBoot</a:t>
            </a:r>
            <a:r>
              <a:rPr lang="de-DE" sz="2000" dirty="0"/>
              <a:t> Backend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de-DE" sz="2000" dirty="0"/>
              <a:t>gehostet in Apache mit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de-DE" sz="2000" dirty="0"/>
              <a:t>einer </a:t>
            </a:r>
            <a:r>
              <a:rPr lang="de-DE" sz="2000" dirty="0" err="1"/>
              <a:t>MariaDB</a:t>
            </a:r>
            <a:r>
              <a:rPr lang="de-DE" sz="2000" dirty="0"/>
              <a:t> und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2937FC-5216-4E3A-AD51-AC3B278AC7ED}"/>
              </a:ext>
            </a:extLst>
          </p:cNvPr>
          <p:cNvSpPr/>
          <p:nvPr/>
        </p:nvSpPr>
        <p:spPr>
          <a:xfrm>
            <a:off x="7113712" y="2254735"/>
            <a:ext cx="4182619" cy="2352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lnSpc>
                <a:spcPct val="150000"/>
              </a:lnSpc>
              <a:buNone/>
            </a:pPr>
            <a:r>
              <a:rPr lang="de-DE" sz="2000" dirty="0"/>
              <a:t>einem </a:t>
            </a:r>
            <a:r>
              <a:rPr lang="de-DE" sz="2000" dirty="0" err="1"/>
              <a:t>Redis</a:t>
            </a:r>
            <a:r>
              <a:rPr lang="de-DE" sz="2000" dirty="0"/>
              <a:t> Key-Value Store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de-DE" sz="2000" dirty="0"/>
              <a:t>alles in Docker Containern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de-DE" sz="2000" dirty="0"/>
              <a:t>in einem </a:t>
            </a:r>
            <a:r>
              <a:rPr lang="de-DE" sz="2000" dirty="0" err="1"/>
              <a:t>Kubernetes</a:t>
            </a:r>
            <a:r>
              <a:rPr lang="de-DE" sz="2000" dirty="0"/>
              <a:t> Cluster 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de-DE" sz="2000" dirty="0"/>
              <a:t>gehostet auf Amazon AWS und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de-DE" sz="2000" dirty="0"/>
              <a:t>verwaltet mit </a:t>
            </a:r>
            <a:r>
              <a:rPr lang="de-DE" sz="2000" dirty="0" err="1"/>
              <a:t>Ansible</a:t>
            </a:r>
            <a:r>
              <a:rPr lang="de-DE" sz="2000" dirty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8799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37741B-9C2C-4E62-9E49-B8D512C903D2}"/>
              </a:ext>
            </a:extLst>
          </p:cNvPr>
          <p:cNvSpPr txBox="1"/>
          <p:nvPr/>
        </p:nvSpPr>
        <p:spPr>
          <a:xfrm>
            <a:off x="0" y="0"/>
            <a:ext cx="876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genesis</a:t>
            </a:r>
            <a:endParaRPr lang="de-DE" dirty="0"/>
          </a:p>
        </p:txBody>
      </p:sp>
      <p:pic>
        <p:nvPicPr>
          <p:cNvPr id="3" name="Picture 2" descr="A close up of a newspaper&#10;&#10;Description automatically generated">
            <a:extLst>
              <a:ext uri="{FF2B5EF4-FFF2-40B4-BE49-F238E27FC236}">
                <a16:creationId xmlns:a16="http://schemas.microsoft.com/office/drawing/2014/main" id="{7532F368-24A6-488E-8E77-15EC0B2D29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r="7013"/>
          <a:stretch/>
        </p:blipFill>
        <p:spPr>
          <a:xfrm>
            <a:off x="4150507" y="1918193"/>
            <a:ext cx="3890985" cy="302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23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C005C2D-B23B-41D9-8646-4147EDD87DB4}"/>
              </a:ext>
            </a:extLst>
          </p:cNvPr>
          <p:cNvCxnSpPr>
            <a:cxnSpLocks/>
          </p:cNvCxnSpPr>
          <p:nvPr/>
        </p:nvCxnSpPr>
        <p:spPr bwMode="auto">
          <a:xfrm>
            <a:off x="3060438" y="4270629"/>
            <a:ext cx="6552728" cy="0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1D14BB8-1F4A-461E-8C92-FEC52FBC16B8}"/>
              </a:ext>
            </a:extLst>
          </p:cNvPr>
          <p:cNvCxnSpPr>
            <a:cxnSpLocks/>
          </p:cNvCxnSpPr>
          <p:nvPr/>
        </p:nvCxnSpPr>
        <p:spPr bwMode="auto">
          <a:xfrm>
            <a:off x="2276734" y="4270629"/>
            <a:ext cx="783704" cy="0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A5BB302-8FB5-4969-A5FE-1D052836BFD0}"/>
              </a:ext>
            </a:extLst>
          </p:cNvPr>
          <p:cNvCxnSpPr>
            <a:cxnSpLocks/>
          </p:cNvCxnSpPr>
          <p:nvPr/>
        </p:nvCxnSpPr>
        <p:spPr bwMode="auto">
          <a:xfrm flipV="1">
            <a:off x="3204454" y="4122421"/>
            <a:ext cx="0" cy="296416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3291FD6-8D28-4EAD-B7AB-B40D8E2B610A}"/>
              </a:ext>
            </a:extLst>
          </p:cNvPr>
          <p:cNvCxnSpPr>
            <a:cxnSpLocks/>
          </p:cNvCxnSpPr>
          <p:nvPr/>
        </p:nvCxnSpPr>
        <p:spPr bwMode="auto">
          <a:xfrm flipV="1">
            <a:off x="6400524" y="4122421"/>
            <a:ext cx="0" cy="296416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9F7103-1A1F-4FD9-9573-D811AE74BCBB}"/>
              </a:ext>
            </a:extLst>
          </p:cNvPr>
          <p:cNvSpPr txBox="1"/>
          <p:nvPr/>
        </p:nvSpPr>
        <p:spPr>
          <a:xfrm>
            <a:off x="2746637" y="4448382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1940-1945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6AF871-AD98-4ECC-8A3A-5004019AD419}"/>
              </a:ext>
            </a:extLst>
          </p:cNvPr>
          <p:cNvSpPr txBox="1"/>
          <p:nvPr/>
        </p:nvSpPr>
        <p:spPr>
          <a:xfrm>
            <a:off x="5942707" y="4482109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1965-1980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78A369-6D2D-45F9-9813-D22BF42E4B66}"/>
              </a:ext>
            </a:extLst>
          </p:cNvPr>
          <p:cNvSpPr txBox="1"/>
          <p:nvPr/>
        </p:nvSpPr>
        <p:spPr>
          <a:xfrm>
            <a:off x="2208903" y="5217660"/>
            <a:ext cx="3321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Anfangs reines Planungs- und Steuerelement </a:t>
            </a:r>
            <a:br>
              <a:rPr lang="de-DE" sz="1200" dirty="0"/>
            </a:br>
            <a:r>
              <a:rPr lang="de-DE" sz="1200" dirty="0"/>
              <a:t>in der Luft- und Raumfahrt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86C837-CF59-4E53-A07D-FD934E8A8D77}"/>
              </a:ext>
            </a:extLst>
          </p:cNvPr>
          <p:cNvSpPr txBox="1"/>
          <p:nvPr/>
        </p:nvSpPr>
        <p:spPr>
          <a:xfrm>
            <a:off x="2746636" y="2917582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Manhattan Projekt</a:t>
            </a:r>
          </a:p>
          <a:p>
            <a:pPr algn="ctr"/>
            <a:r>
              <a:rPr lang="de-DE" sz="1200" dirty="0"/>
              <a:t>(1942-1946)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6CAF4A-F7ED-4267-8247-AF1A874949FB}"/>
              </a:ext>
            </a:extLst>
          </p:cNvPr>
          <p:cNvSpPr txBox="1"/>
          <p:nvPr/>
        </p:nvSpPr>
        <p:spPr>
          <a:xfrm>
            <a:off x="3647829" y="3542628"/>
            <a:ext cx="103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B52 Bomber</a:t>
            </a:r>
          </a:p>
          <a:p>
            <a:pPr algn="ctr"/>
            <a:r>
              <a:rPr lang="de-DE" sz="1200" dirty="0"/>
              <a:t>(1952)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0D77E9-F522-4A96-8E9F-25C4FE152585}"/>
              </a:ext>
            </a:extLst>
          </p:cNvPr>
          <p:cNvSpPr txBox="1"/>
          <p:nvPr/>
        </p:nvSpPr>
        <p:spPr>
          <a:xfrm>
            <a:off x="4132006" y="3193248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Atlas Rakete</a:t>
            </a:r>
          </a:p>
          <a:p>
            <a:r>
              <a:rPr lang="de-DE" sz="1200" dirty="0"/>
              <a:t>(1957-2010)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127513-F938-4958-8BCC-126356EEA77C}"/>
              </a:ext>
            </a:extLst>
          </p:cNvPr>
          <p:cNvSpPr txBox="1"/>
          <p:nvPr/>
        </p:nvSpPr>
        <p:spPr>
          <a:xfrm>
            <a:off x="5507311" y="3478126"/>
            <a:ext cx="1369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Apollo Programm</a:t>
            </a:r>
          </a:p>
          <a:p>
            <a:pPr algn="ctr"/>
            <a:r>
              <a:rPr lang="de-DE" sz="1200" dirty="0"/>
              <a:t>(1966)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C53780-90C9-492F-9339-1CF10E91BA7A}"/>
              </a:ext>
            </a:extLst>
          </p:cNvPr>
          <p:cNvSpPr txBox="1"/>
          <p:nvPr/>
        </p:nvSpPr>
        <p:spPr>
          <a:xfrm>
            <a:off x="1660464" y="3741085"/>
            <a:ext cx="790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Eifelturm</a:t>
            </a:r>
            <a:br>
              <a:rPr lang="de-DE" sz="1200" dirty="0"/>
            </a:br>
            <a:r>
              <a:rPr lang="de-DE" sz="1200" dirty="0"/>
              <a:t>1887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91FD2A-D644-41BC-BB0E-6D16B98D101C}"/>
              </a:ext>
            </a:extLst>
          </p:cNvPr>
          <p:cNvSpPr txBox="1"/>
          <p:nvPr/>
        </p:nvSpPr>
        <p:spPr>
          <a:xfrm>
            <a:off x="3060438" y="2364731"/>
            <a:ext cx="28781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Weiterentwicklung des PM durch NASA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F4B67E-C95F-40CC-9222-4081BA90BDA1}"/>
              </a:ext>
            </a:extLst>
          </p:cNvPr>
          <p:cNvSpPr txBox="1"/>
          <p:nvPr/>
        </p:nvSpPr>
        <p:spPr>
          <a:xfrm>
            <a:off x="8431146" y="2462423"/>
            <a:ext cx="1471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Jahr 2000 Projekte</a:t>
            </a:r>
          </a:p>
          <a:p>
            <a:pPr algn="ctr"/>
            <a:r>
              <a:rPr lang="de-DE" sz="1200" dirty="0"/>
              <a:t>(1999-2000) 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2BDDADF-532F-44F5-B3A2-FD381AC78252}"/>
              </a:ext>
            </a:extLst>
          </p:cNvPr>
          <p:cNvSpPr/>
          <p:nvPr/>
        </p:nvSpPr>
        <p:spPr bwMode="auto">
          <a:xfrm>
            <a:off x="8000529" y="3550561"/>
            <a:ext cx="1787959" cy="581192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2813" fontAlgn="base">
              <a:spcBef>
                <a:spcPct val="20000"/>
              </a:spcBef>
              <a:spcAft>
                <a:spcPct val="0"/>
              </a:spcAft>
            </a:pPr>
            <a:r>
              <a:rPr lang="de-DE" sz="1200" b="1" dirty="0">
                <a:solidFill>
                  <a:schemeClr val="bg1">
                    <a:lumMod val="95000"/>
                  </a:schemeClr>
                </a:solidFill>
                <a:latin typeface="Arial" charset="0"/>
                <a:ea typeface="ＭＳ Ｐゴシック" pitchFamily="34" charset="-128"/>
              </a:rPr>
              <a:t>Software- &amp; IT-</a:t>
            </a:r>
          </a:p>
          <a:p>
            <a:pPr algn="ctr" defTabSz="912813" fontAlgn="base">
              <a:spcBef>
                <a:spcPct val="20000"/>
              </a:spcBef>
              <a:spcAft>
                <a:spcPct val="0"/>
              </a:spcAft>
            </a:pPr>
            <a:r>
              <a:rPr lang="de-DE" sz="1200" b="1" dirty="0">
                <a:solidFill>
                  <a:schemeClr val="bg1">
                    <a:lumMod val="95000"/>
                  </a:schemeClr>
                </a:solidFill>
                <a:latin typeface="Arial" charset="0"/>
                <a:ea typeface="ＭＳ Ｐゴシック" pitchFamily="34" charset="-128"/>
              </a:rPr>
              <a:t>Projekte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5C6680-C95B-4F5E-841A-2B8F98256E7C}"/>
              </a:ext>
            </a:extLst>
          </p:cNvPr>
          <p:cNvSpPr txBox="1"/>
          <p:nvPr/>
        </p:nvSpPr>
        <p:spPr>
          <a:xfrm>
            <a:off x="4742599" y="4940661"/>
            <a:ext cx="2392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PM Welle von USA nach Europa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1808B9-4E15-49EB-9A2D-B43CE1FA01DE}"/>
              </a:ext>
            </a:extLst>
          </p:cNvPr>
          <p:cNvSpPr txBox="1"/>
          <p:nvPr/>
        </p:nvSpPr>
        <p:spPr>
          <a:xfrm>
            <a:off x="5202649" y="2629215"/>
            <a:ext cx="29386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PM Übertrag auf andere Industriezweige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0EC0B8-FF90-4EA8-861B-898652A4F404}"/>
              </a:ext>
            </a:extLst>
          </p:cNvPr>
          <p:cNvSpPr txBox="1"/>
          <p:nvPr/>
        </p:nvSpPr>
        <p:spPr>
          <a:xfrm>
            <a:off x="6671961" y="5217660"/>
            <a:ext cx="19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Verbreitung in </a:t>
            </a:r>
            <a:br>
              <a:rPr lang="de-DE" sz="1200" dirty="0"/>
            </a:br>
            <a:r>
              <a:rPr lang="de-DE" sz="1200" dirty="0"/>
              <a:t>nicht-technische Bereiche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1BC238-1EA9-4B0C-B9B6-A7262B57BBF9}"/>
              </a:ext>
            </a:extLst>
          </p:cNvPr>
          <p:cNvSpPr txBox="1"/>
          <p:nvPr/>
        </p:nvSpPr>
        <p:spPr>
          <a:xfrm>
            <a:off x="6365115" y="2998575"/>
            <a:ext cx="3270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Unterschiedliche PM-Richtungen und Methoden, </a:t>
            </a:r>
            <a:br>
              <a:rPr lang="de-DE" sz="1200" dirty="0"/>
            </a:br>
            <a:r>
              <a:rPr lang="de-DE" sz="1200" dirty="0"/>
              <a:t>Organisationen und Zertifizierungen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EB7789-834C-4783-AC1A-5876A14E4259}"/>
              </a:ext>
            </a:extLst>
          </p:cNvPr>
          <p:cNvSpPr txBox="1"/>
          <p:nvPr/>
        </p:nvSpPr>
        <p:spPr>
          <a:xfrm>
            <a:off x="8530078" y="4986827"/>
            <a:ext cx="1882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Als Standardfähigkeit im </a:t>
            </a:r>
            <a:br>
              <a:rPr lang="de-DE" sz="1200" dirty="0"/>
            </a:br>
            <a:r>
              <a:rPr lang="de-DE" sz="1200" dirty="0"/>
              <a:t>Management erwartet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198AF44-8D15-4746-AF75-46851CA8167C}"/>
              </a:ext>
            </a:extLst>
          </p:cNvPr>
          <p:cNvCxnSpPr>
            <a:cxnSpLocks/>
          </p:cNvCxnSpPr>
          <p:nvPr/>
        </p:nvCxnSpPr>
        <p:spPr bwMode="auto">
          <a:xfrm flipV="1">
            <a:off x="9299365" y="4140660"/>
            <a:ext cx="0" cy="296416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AF08677-3FA2-493F-9D39-B5A23C3B1BDB}"/>
              </a:ext>
            </a:extLst>
          </p:cNvPr>
          <p:cNvSpPr txBox="1"/>
          <p:nvPr/>
        </p:nvSpPr>
        <p:spPr>
          <a:xfrm>
            <a:off x="9015473" y="4518175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heute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23B1B8-AAC9-402F-8C57-0CB668A206AA}"/>
              </a:ext>
            </a:extLst>
          </p:cNvPr>
          <p:cNvSpPr txBox="1"/>
          <p:nvPr/>
        </p:nvSpPr>
        <p:spPr>
          <a:xfrm>
            <a:off x="0" y="0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pm_origins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1106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F08EC6-BB92-4FB0-899F-1205A6AD13A7}"/>
              </a:ext>
            </a:extLst>
          </p:cNvPr>
          <p:cNvSpPr/>
          <p:nvPr/>
        </p:nvSpPr>
        <p:spPr bwMode="auto">
          <a:xfrm>
            <a:off x="1686393" y="2712399"/>
            <a:ext cx="3041455" cy="914400"/>
          </a:xfrm>
          <a:prstGeom prst="rect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2813" fontAlgn="base">
              <a:spcBef>
                <a:spcPct val="20000"/>
              </a:spcBef>
              <a:spcAft>
                <a:spcPct val="0"/>
              </a:spcAft>
            </a:pPr>
            <a:r>
              <a:rPr lang="de-DE" sz="2400" dirty="0">
                <a:latin typeface="Arial" charset="0"/>
                <a:ea typeface="ＭＳ Ｐゴシック" pitchFamily="34" charset="-128"/>
              </a:rPr>
              <a:t>Software Engineering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83B737-B791-468E-8222-D7562958262F}"/>
              </a:ext>
            </a:extLst>
          </p:cNvPr>
          <p:cNvSpPr/>
          <p:nvPr/>
        </p:nvSpPr>
        <p:spPr bwMode="auto">
          <a:xfrm>
            <a:off x="4871866" y="2712399"/>
            <a:ext cx="2592288" cy="914400"/>
          </a:xfrm>
          <a:prstGeom prst="rect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2813" fontAlgn="base">
              <a:spcBef>
                <a:spcPct val="20000"/>
              </a:spcBef>
              <a:spcAft>
                <a:spcPct val="0"/>
              </a:spcAft>
            </a:pPr>
            <a:r>
              <a:rPr lang="de-DE" sz="2400" dirty="0">
                <a:latin typeface="Arial" charset="0"/>
                <a:ea typeface="ＭＳ Ｐゴシック" pitchFamily="34" charset="-128"/>
              </a:rPr>
              <a:t>komplexer</a:t>
            </a:r>
            <a:endParaRPr lang="de-DE" dirty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F83784-5CE6-49E4-A650-55EBC2E9ED15}"/>
              </a:ext>
            </a:extLst>
          </p:cNvPr>
          <p:cNvSpPr/>
          <p:nvPr/>
        </p:nvSpPr>
        <p:spPr bwMode="auto">
          <a:xfrm>
            <a:off x="7611366" y="2708920"/>
            <a:ext cx="2592288" cy="914400"/>
          </a:xfrm>
          <a:prstGeom prst="rect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2813" fontAlgn="base">
              <a:spcBef>
                <a:spcPct val="20000"/>
              </a:spcBef>
              <a:spcAft>
                <a:spcPct val="0"/>
              </a:spcAft>
            </a:pPr>
            <a:r>
              <a:rPr lang="de-DE" sz="2400" dirty="0">
                <a:latin typeface="Arial" charset="0"/>
                <a:ea typeface="ＭＳ Ｐゴシック" pitchFamily="34" charset="-128"/>
              </a:rPr>
              <a:t>Systeme</a:t>
            </a:r>
            <a:endParaRPr lang="de-DE" dirty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D8C0CF-6155-4C52-8A6B-0307E2060F37}"/>
              </a:ext>
            </a:extLst>
          </p:cNvPr>
          <p:cNvSpPr/>
          <p:nvPr/>
        </p:nvSpPr>
        <p:spPr>
          <a:xfrm>
            <a:off x="7611366" y="3791365"/>
            <a:ext cx="25922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latin typeface="ArialMT"/>
              </a:rPr>
              <a:t>System? </a:t>
            </a:r>
            <a:endParaRPr lang="de-DE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9DF53A-EF30-4583-845F-B70E47F6FCC6}"/>
              </a:ext>
            </a:extLst>
          </p:cNvPr>
          <p:cNvSpPr/>
          <p:nvPr/>
        </p:nvSpPr>
        <p:spPr>
          <a:xfrm>
            <a:off x="1686393" y="3794844"/>
            <a:ext cx="303826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latin typeface="ArialMT"/>
              </a:rPr>
              <a:t>Schon einmal gehört...</a:t>
            </a:r>
          </a:p>
          <a:p>
            <a:r>
              <a:rPr lang="de-DE" sz="1400" dirty="0">
                <a:latin typeface="ArialMT"/>
              </a:rPr>
              <a:t> </a:t>
            </a:r>
          </a:p>
          <a:p>
            <a:r>
              <a:rPr lang="de-DE" sz="1400" dirty="0">
                <a:latin typeface="ArialMT"/>
              </a:rPr>
              <a:t>Grundlagen Software Engineering 1</a:t>
            </a:r>
          </a:p>
          <a:p>
            <a:r>
              <a:rPr lang="de-DE" sz="1400" dirty="0">
                <a:latin typeface="ArialMT"/>
              </a:rPr>
              <a:t>Grundlagen Software Engineering 2</a:t>
            </a:r>
          </a:p>
          <a:p>
            <a:r>
              <a:rPr lang="de-DE" sz="1400" dirty="0" err="1">
                <a:latin typeface="ArialMT"/>
              </a:rPr>
              <a:t>Sommerville</a:t>
            </a:r>
            <a:r>
              <a:rPr lang="de-DE" sz="1400" dirty="0">
                <a:latin typeface="ArialMT"/>
              </a:rPr>
              <a:t>, Balzert et al [B1], [B2], [B3]</a:t>
            </a:r>
            <a:endParaRPr lang="de-DE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A66CDF-5B90-47B7-B252-6B7C8C77617C}"/>
              </a:ext>
            </a:extLst>
          </p:cNvPr>
          <p:cNvSpPr/>
          <p:nvPr/>
        </p:nvSpPr>
        <p:spPr>
          <a:xfrm>
            <a:off x="4871866" y="3791365"/>
            <a:ext cx="25922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latin typeface="ArialMT"/>
              </a:rPr>
              <a:t>Unterschied zwischen</a:t>
            </a:r>
          </a:p>
          <a:p>
            <a:r>
              <a:rPr lang="de-DE" sz="1400" dirty="0">
                <a:latin typeface="ArialMT"/>
              </a:rPr>
              <a:t> </a:t>
            </a:r>
          </a:p>
          <a:p>
            <a:r>
              <a:rPr lang="de-DE" sz="1400" dirty="0">
                <a:latin typeface="ArialMT"/>
              </a:rPr>
              <a:t>Einfach, kompliziert und komplex?</a:t>
            </a:r>
          </a:p>
        </p:txBody>
      </p:sp>
    </p:spTree>
    <p:extLst>
      <p:ext uri="{BB962C8B-B14F-4D97-AF65-F5344CB8AC3E}">
        <p14:creationId xmlns:p14="http://schemas.microsoft.com/office/powerpoint/2010/main" val="413185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A185E8-A0DE-4A50-BAC9-B4B6AE7AB0E3}"/>
              </a:ext>
            </a:extLst>
          </p:cNvPr>
          <p:cNvGrpSpPr/>
          <p:nvPr/>
        </p:nvGrpSpPr>
        <p:grpSpPr>
          <a:xfrm>
            <a:off x="368271" y="2073544"/>
            <a:ext cx="10831071" cy="4307785"/>
            <a:chOff x="368271" y="2073544"/>
            <a:chExt cx="10831071" cy="430778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AF8B55B-8943-4571-8E1C-1EBE845DFF85}"/>
                </a:ext>
              </a:extLst>
            </p:cNvPr>
            <p:cNvSpPr/>
            <p:nvPr/>
          </p:nvSpPr>
          <p:spPr>
            <a:xfrm>
              <a:off x="3058539" y="4166426"/>
              <a:ext cx="8665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/>
                <a:t>Einfach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03B06D3-FE18-456E-94D4-593294D7EFD4}"/>
                </a:ext>
              </a:extLst>
            </p:cNvPr>
            <p:cNvSpPr/>
            <p:nvPr/>
          </p:nvSpPr>
          <p:spPr>
            <a:xfrm>
              <a:off x="9838799" y="2209482"/>
              <a:ext cx="9929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/>
                <a:t>Komplex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CB6264D-20AE-4FEA-9839-6920FABDFF0A}"/>
                </a:ext>
              </a:extLst>
            </p:cNvPr>
            <p:cNvSpPr/>
            <p:nvPr/>
          </p:nvSpPr>
          <p:spPr>
            <a:xfrm>
              <a:off x="7926622" y="4166426"/>
              <a:ext cx="12513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/>
                <a:t>Kompliziert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48AAD3-C25F-475E-AC44-9959A517FD00}"/>
                </a:ext>
              </a:extLst>
            </p:cNvPr>
            <p:cNvSpPr txBox="1"/>
            <p:nvPr/>
          </p:nvSpPr>
          <p:spPr>
            <a:xfrm>
              <a:off x="1631504" y="4535760"/>
              <a:ext cx="4541628" cy="16619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/>
                <a:t>Wenige Komponenten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/>
                <a:t>Wenige Beziehungen zwischen den Komponenten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/>
                <a:t>Wenige Beziehungen zur Umgebung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/>
                <a:t>Gesamtheit entspricht den einzelnen Komponenten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/>
                <a:t>Gut zu verstehen, gut analysierbar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/>
                <a:t>Lineare Zusammenhänge</a:t>
              </a:r>
            </a:p>
            <a:p>
              <a:pPr algn="l"/>
              <a:endParaRPr lang="de-DE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D83F796-EFAF-4AC2-B129-F8BB010A5C3B}"/>
                </a:ext>
              </a:extLst>
            </p:cNvPr>
            <p:cNvSpPr txBox="1"/>
            <p:nvPr/>
          </p:nvSpPr>
          <p:spPr>
            <a:xfrm>
              <a:off x="6264752" y="4535758"/>
              <a:ext cx="4243598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b="1" dirty="0"/>
                <a:t>Viele</a:t>
              </a:r>
              <a:r>
                <a:rPr lang="de-DE" sz="1400" dirty="0"/>
                <a:t> Komponenten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b="1" dirty="0"/>
                <a:t>Viele</a:t>
              </a:r>
              <a:r>
                <a:rPr lang="de-DE" sz="1400" dirty="0"/>
                <a:t> Beziehungen zwischen den Komponenten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b="1" dirty="0"/>
                <a:t>Viele</a:t>
              </a:r>
              <a:r>
                <a:rPr lang="de-DE" sz="1400" dirty="0"/>
                <a:t> Beziehungen zur Umgebung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/>
                <a:t>Gesamtheit entspricht den einzelnen Komponenten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b="1" dirty="0"/>
                <a:t>Schwer zu verstehen, schwer analysierbar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/>
                <a:t>Lineare Zusammenhänge</a:t>
              </a:r>
            </a:p>
            <a:p>
              <a:pPr algn="l"/>
              <a:endParaRPr lang="de-DE" sz="16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79A486F-DEAD-4ED3-A18D-C5581B8130D1}"/>
                </a:ext>
              </a:extLst>
            </p:cNvPr>
            <p:cNvSpPr txBox="1"/>
            <p:nvPr/>
          </p:nvSpPr>
          <p:spPr>
            <a:xfrm>
              <a:off x="5193966" y="2073544"/>
              <a:ext cx="4574394" cy="22775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b="1" dirty="0"/>
                <a:t>Viele</a:t>
              </a:r>
              <a:r>
                <a:rPr lang="de-DE" sz="1400" dirty="0"/>
                <a:t> Komponenten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b="1" dirty="0"/>
                <a:t>Viele</a:t>
              </a:r>
              <a:r>
                <a:rPr lang="de-DE" sz="1400" dirty="0"/>
                <a:t> Beziehungen zwischen den Komponenten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b="1" dirty="0"/>
                <a:t>Viele</a:t>
              </a:r>
              <a:r>
                <a:rPr lang="de-DE" sz="1400" dirty="0"/>
                <a:t> Beziehungen zur Umgebung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/>
                <a:t>Gesamtheit ist </a:t>
              </a:r>
              <a:r>
                <a:rPr lang="de-DE" sz="1400" b="1" dirty="0"/>
                <a:t>mehr als die einzelnen Komponenten </a:t>
              </a:r>
              <a:r>
                <a:rPr lang="de-DE" sz="1400" dirty="0"/>
                <a:t>➛ </a:t>
              </a:r>
              <a:br>
                <a:rPr lang="de-DE" sz="1400" dirty="0"/>
              </a:br>
              <a:r>
                <a:rPr lang="de-DE" sz="1400" dirty="0"/>
                <a:t>Gesamtsystem lässt sich nicht durch Kenntnis der </a:t>
              </a:r>
              <a:br>
                <a:rPr lang="de-DE" sz="1400" dirty="0"/>
              </a:br>
              <a:r>
                <a:rPr lang="de-DE" sz="1400" dirty="0"/>
                <a:t>einzelnen Komponenten verstehen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b="1" dirty="0"/>
                <a:t>Schwer zu verstehen, schwer analysierbar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/>
                <a:t>Nicht-Lineare Zusammenhänge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b="1" dirty="0"/>
                <a:t>Zeitvariant</a:t>
              </a:r>
            </a:p>
            <a:p>
              <a:pPr algn="l"/>
              <a:endParaRPr lang="de-DE" sz="1600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380B5F1-EC65-4919-9DF8-F63FD8DEBEB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87488" y="2173657"/>
              <a:ext cx="0" cy="384288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AFCA4B5-A9B6-4196-A92E-5B9344FB36E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487488" y="6016540"/>
              <a:ext cx="9318892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9568D6F-6BFE-4CB3-9A74-A91CEAB5FFD7}"/>
                </a:ext>
              </a:extLst>
            </p:cNvPr>
            <p:cNvSpPr/>
            <p:nvPr/>
          </p:nvSpPr>
          <p:spPr bwMode="auto">
            <a:xfrm>
              <a:off x="9560605" y="2152543"/>
              <a:ext cx="1638737" cy="455309"/>
            </a:xfrm>
            <a:prstGeom prst="ellipse">
              <a:avLst/>
            </a:prstGeom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2813" fontAlgn="base">
                <a:spcBef>
                  <a:spcPct val="20000"/>
                </a:spcBef>
                <a:spcAft>
                  <a:spcPct val="0"/>
                </a:spcAft>
              </a:pPr>
              <a:endParaRPr lang="de-DE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CCFAF52-1F74-4BEC-85FA-B5031B658555}"/>
                </a:ext>
              </a:extLst>
            </p:cNvPr>
            <p:cNvSpPr/>
            <p:nvPr/>
          </p:nvSpPr>
          <p:spPr bwMode="auto">
            <a:xfrm>
              <a:off x="2657341" y="4123438"/>
              <a:ext cx="1638737" cy="455309"/>
            </a:xfrm>
            <a:prstGeom prst="ellipse">
              <a:avLst/>
            </a:prstGeom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2813" fontAlgn="base">
                <a:spcBef>
                  <a:spcPct val="20000"/>
                </a:spcBef>
                <a:spcAft>
                  <a:spcPct val="0"/>
                </a:spcAft>
              </a:pPr>
              <a:endParaRPr lang="de-DE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DD669F9-7116-4D51-80C2-0D94AE011CF6}"/>
                </a:ext>
              </a:extLst>
            </p:cNvPr>
            <p:cNvSpPr/>
            <p:nvPr/>
          </p:nvSpPr>
          <p:spPr bwMode="auto">
            <a:xfrm>
              <a:off x="7700413" y="4123437"/>
              <a:ext cx="1638737" cy="455309"/>
            </a:xfrm>
            <a:prstGeom prst="ellipse">
              <a:avLst/>
            </a:prstGeom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2813" fontAlgn="base">
                <a:spcBef>
                  <a:spcPct val="20000"/>
                </a:spcBef>
                <a:spcAft>
                  <a:spcPct val="0"/>
                </a:spcAft>
              </a:pPr>
              <a:endParaRPr lang="de-DE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F340C65-7E87-43B1-90D7-8BF86DE2BE65}"/>
                </a:ext>
              </a:extLst>
            </p:cNvPr>
            <p:cNvSpPr/>
            <p:nvPr/>
          </p:nvSpPr>
          <p:spPr>
            <a:xfrm>
              <a:off x="368271" y="2312983"/>
              <a:ext cx="111921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400" b="1" dirty="0"/>
                <a:t>Zeitvarianz</a:t>
              </a:r>
              <a:endParaRPr lang="de-DE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34AB64E-53AF-4F67-BCDA-1F221F1BA89E}"/>
                </a:ext>
              </a:extLst>
            </p:cNvPr>
            <p:cNvSpPr/>
            <p:nvPr/>
          </p:nvSpPr>
          <p:spPr>
            <a:xfrm>
              <a:off x="6378566" y="6073552"/>
              <a:ext cx="44278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400" b="1" dirty="0"/>
                <a:t>Anzahl der Komponenten und deren Beziehungen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740272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852F5C-0754-4F40-B49B-BA4C9136EDE6}"/>
              </a:ext>
            </a:extLst>
          </p:cNvPr>
          <p:cNvSpPr txBox="1"/>
          <p:nvPr/>
        </p:nvSpPr>
        <p:spPr>
          <a:xfrm>
            <a:off x="2065255" y="3162186"/>
            <a:ext cx="18628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dirty="0"/>
              <a:t>Sonnensystem</a:t>
            </a:r>
          </a:p>
          <a:p>
            <a:pPr algn="l"/>
            <a:r>
              <a:rPr lang="de-DE" dirty="0"/>
              <a:t>Mensch</a:t>
            </a:r>
          </a:p>
          <a:p>
            <a:pPr algn="l"/>
            <a:r>
              <a:rPr lang="de-DE" dirty="0"/>
              <a:t>Gehirn</a:t>
            </a:r>
          </a:p>
          <a:p>
            <a:pPr algn="l"/>
            <a:r>
              <a:rPr lang="de-DE" dirty="0"/>
              <a:t>Zelle </a:t>
            </a:r>
          </a:p>
          <a:p>
            <a:pPr algn="l"/>
            <a:r>
              <a:rPr lang="de-DE" dirty="0"/>
              <a:t>Gleichungssystem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B00F60-2E8A-4A58-BFE7-97F961D475F9}"/>
              </a:ext>
            </a:extLst>
          </p:cNvPr>
          <p:cNvSpPr txBox="1"/>
          <p:nvPr/>
        </p:nvSpPr>
        <p:spPr>
          <a:xfrm>
            <a:off x="4513526" y="3148775"/>
            <a:ext cx="13757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dirty="0"/>
              <a:t>Familie</a:t>
            </a:r>
          </a:p>
          <a:p>
            <a:pPr algn="l"/>
            <a:r>
              <a:rPr lang="de-DE" dirty="0"/>
              <a:t>Projektteam</a:t>
            </a:r>
          </a:p>
          <a:p>
            <a:pPr algn="l"/>
            <a:r>
              <a:rPr lang="de-DE" dirty="0"/>
              <a:t>Sportteam </a:t>
            </a:r>
          </a:p>
          <a:p>
            <a:pPr algn="l"/>
            <a:r>
              <a:rPr lang="de-DE" dirty="0"/>
              <a:t>Staat</a:t>
            </a:r>
          </a:p>
          <a:p>
            <a:pPr algn="l"/>
            <a:r>
              <a:rPr lang="de-DE" dirty="0"/>
              <a:t>Organisation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A44FE-EFFD-4187-A828-325F9934A754}"/>
              </a:ext>
            </a:extLst>
          </p:cNvPr>
          <p:cNvSpPr txBox="1"/>
          <p:nvPr/>
        </p:nvSpPr>
        <p:spPr>
          <a:xfrm>
            <a:off x="6449622" y="3162187"/>
            <a:ext cx="34520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dirty="0"/>
              <a:t>Smartphone</a:t>
            </a:r>
          </a:p>
          <a:p>
            <a:pPr algn="l"/>
            <a:r>
              <a:rPr lang="de-DE" dirty="0"/>
              <a:t>Airbus A380 </a:t>
            </a:r>
          </a:p>
          <a:p>
            <a:pPr algn="l"/>
            <a:r>
              <a:rPr lang="de-DE" dirty="0"/>
              <a:t>IT-Landschaft eines Unternehmens</a:t>
            </a:r>
          </a:p>
          <a:p>
            <a:pPr algn="l"/>
            <a:r>
              <a:rPr lang="de-DE" dirty="0"/>
              <a:t>...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E064513B-D088-438E-AD94-B6695A77D4F0}"/>
              </a:ext>
            </a:extLst>
          </p:cNvPr>
          <p:cNvSpPr/>
          <p:nvPr/>
        </p:nvSpPr>
        <p:spPr bwMode="auto">
          <a:xfrm rot="16200000">
            <a:off x="3005706" y="1942397"/>
            <a:ext cx="279337" cy="2160240"/>
          </a:xfrm>
          <a:prstGeom prst="rightBrace">
            <a:avLst/>
          </a:prstGeom>
          <a:noFill/>
          <a:ln w="254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79337"/>
                      <a:gd name="connsiteY0" fmla="*/ 0 h 2160240"/>
                      <a:gd name="connsiteX1" fmla="*/ 139669 w 279337"/>
                      <a:gd name="connsiteY1" fmla="*/ 23277 h 2160240"/>
                      <a:gd name="connsiteX2" fmla="*/ 139669 w 279337"/>
                      <a:gd name="connsiteY2" fmla="*/ 560731 h 2160240"/>
                      <a:gd name="connsiteX3" fmla="*/ 139669 w 279337"/>
                      <a:gd name="connsiteY3" fmla="*/ 1056843 h 2160240"/>
                      <a:gd name="connsiteX4" fmla="*/ 279338 w 279337"/>
                      <a:gd name="connsiteY4" fmla="*/ 1080120 h 2160240"/>
                      <a:gd name="connsiteX5" fmla="*/ 139669 w 279337"/>
                      <a:gd name="connsiteY5" fmla="*/ 1103397 h 2160240"/>
                      <a:gd name="connsiteX6" fmla="*/ 139669 w 279337"/>
                      <a:gd name="connsiteY6" fmla="*/ 1599509 h 2160240"/>
                      <a:gd name="connsiteX7" fmla="*/ 139669 w 279337"/>
                      <a:gd name="connsiteY7" fmla="*/ 2136963 h 2160240"/>
                      <a:gd name="connsiteX8" fmla="*/ 0 w 279337"/>
                      <a:gd name="connsiteY8" fmla="*/ 2160240 h 2160240"/>
                      <a:gd name="connsiteX9" fmla="*/ 0 w 279337"/>
                      <a:gd name="connsiteY9" fmla="*/ 1576975 h 2160240"/>
                      <a:gd name="connsiteX10" fmla="*/ 0 w 279337"/>
                      <a:gd name="connsiteY10" fmla="*/ 1015313 h 2160240"/>
                      <a:gd name="connsiteX11" fmla="*/ 0 w 279337"/>
                      <a:gd name="connsiteY11" fmla="*/ 540060 h 2160240"/>
                      <a:gd name="connsiteX12" fmla="*/ 0 w 279337"/>
                      <a:gd name="connsiteY12" fmla="*/ 0 h 2160240"/>
                      <a:gd name="connsiteX0" fmla="*/ 0 w 279337"/>
                      <a:gd name="connsiteY0" fmla="*/ 0 h 2160240"/>
                      <a:gd name="connsiteX1" fmla="*/ 139669 w 279337"/>
                      <a:gd name="connsiteY1" fmla="*/ 23277 h 2160240"/>
                      <a:gd name="connsiteX2" fmla="*/ 139669 w 279337"/>
                      <a:gd name="connsiteY2" fmla="*/ 560731 h 2160240"/>
                      <a:gd name="connsiteX3" fmla="*/ 139669 w 279337"/>
                      <a:gd name="connsiteY3" fmla="*/ 1056843 h 2160240"/>
                      <a:gd name="connsiteX4" fmla="*/ 279338 w 279337"/>
                      <a:gd name="connsiteY4" fmla="*/ 1080120 h 2160240"/>
                      <a:gd name="connsiteX5" fmla="*/ 139669 w 279337"/>
                      <a:gd name="connsiteY5" fmla="*/ 1103397 h 2160240"/>
                      <a:gd name="connsiteX6" fmla="*/ 139669 w 279337"/>
                      <a:gd name="connsiteY6" fmla="*/ 1640851 h 2160240"/>
                      <a:gd name="connsiteX7" fmla="*/ 139669 w 279337"/>
                      <a:gd name="connsiteY7" fmla="*/ 2136963 h 2160240"/>
                      <a:gd name="connsiteX8" fmla="*/ 0 w 279337"/>
                      <a:gd name="connsiteY8" fmla="*/ 2160240 h 21602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79337" h="2160240" stroke="0" extrusionOk="0">
                        <a:moveTo>
                          <a:pt x="0" y="0"/>
                        </a:moveTo>
                        <a:cubicBezTo>
                          <a:pt x="74586" y="-1574"/>
                          <a:pt x="136732" y="11523"/>
                          <a:pt x="139669" y="23277"/>
                        </a:cubicBezTo>
                        <a:cubicBezTo>
                          <a:pt x="164041" y="179892"/>
                          <a:pt x="135136" y="378997"/>
                          <a:pt x="139669" y="560731"/>
                        </a:cubicBezTo>
                        <a:cubicBezTo>
                          <a:pt x="144202" y="742465"/>
                          <a:pt x="160221" y="851982"/>
                          <a:pt x="139669" y="1056843"/>
                        </a:cubicBezTo>
                        <a:cubicBezTo>
                          <a:pt x="134606" y="1066929"/>
                          <a:pt x="215323" y="1086390"/>
                          <a:pt x="279338" y="1080120"/>
                        </a:cubicBezTo>
                        <a:cubicBezTo>
                          <a:pt x="204784" y="1080426"/>
                          <a:pt x="140641" y="1088541"/>
                          <a:pt x="139669" y="1103397"/>
                        </a:cubicBezTo>
                        <a:cubicBezTo>
                          <a:pt x="119779" y="1337956"/>
                          <a:pt x="126373" y="1402660"/>
                          <a:pt x="139669" y="1599509"/>
                        </a:cubicBezTo>
                        <a:cubicBezTo>
                          <a:pt x="152965" y="1796358"/>
                          <a:pt x="147153" y="2020013"/>
                          <a:pt x="139669" y="2136963"/>
                        </a:cubicBezTo>
                        <a:cubicBezTo>
                          <a:pt x="143107" y="2151744"/>
                          <a:pt x="92455" y="2163923"/>
                          <a:pt x="0" y="2160240"/>
                        </a:cubicBezTo>
                        <a:cubicBezTo>
                          <a:pt x="-27942" y="2039563"/>
                          <a:pt x="-1480" y="1846005"/>
                          <a:pt x="0" y="1576975"/>
                        </a:cubicBezTo>
                        <a:cubicBezTo>
                          <a:pt x="1480" y="1307945"/>
                          <a:pt x="-14634" y="1224170"/>
                          <a:pt x="0" y="1015313"/>
                        </a:cubicBezTo>
                        <a:cubicBezTo>
                          <a:pt x="14634" y="806456"/>
                          <a:pt x="-12615" y="759612"/>
                          <a:pt x="0" y="540060"/>
                        </a:cubicBezTo>
                        <a:cubicBezTo>
                          <a:pt x="12615" y="320508"/>
                          <a:pt x="-22384" y="205146"/>
                          <a:pt x="0" y="0"/>
                        </a:cubicBezTo>
                        <a:close/>
                      </a:path>
                      <a:path w="279337" h="2160240" fill="none" extrusionOk="0">
                        <a:moveTo>
                          <a:pt x="0" y="0"/>
                        </a:moveTo>
                        <a:cubicBezTo>
                          <a:pt x="77376" y="-1124"/>
                          <a:pt x="138318" y="10643"/>
                          <a:pt x="139669" y="23277"/>
                        </a:cubicBezTo>
                        <a:cubicBezTo>
                          <a:pt x="159276" y="140789"/>
                          <a:pt x="140594" y="339767"/>
                          <a:pt x="139669" y="560731"/>
                        </a:cubicBezTo>
                        <a:cubicBezTo>
                          <a:pt x="138744" y="781695"/>
                          <a:pt x="146902" y="925267"/>
                          <a:pt x="139669" y="1056843"/>
                        </a:cubicBezTo>
                        <a:cubicBezTo>
                          <a:pt x="129535" y="1075617"/>
                          <a:pt x="198704" y="1086373"/>
                          <a:pt x="279338" y="1080120"/>
                        </a:cubicBezTo>
                        <a:cubicBezTo>
                          <a:pt x="204342" y="1081711"/>
                          <a:pt x="139599" y="1092212"/>
                          <a:pt x="139669" y="1103397"/>
                        </a:cubicBezTo>
                        <a:cubicBezTo>
                          <a:pt x="116352" y="1272200"/>
                          <a:pt x="153758" y="1448767"/>
                          <a:pt x="139669" y="1640851"/>
                        </a:cubicBezTo>
                        <a:cubicBezTo>
                          <a:pt x="125580" y="1832935"/>
                          <a:pt x="159701" y="2008788"/>
                          <a:pt x="139669" y="2136963"/>
                        </a:cubicBezTo>
                        <a:cubicBezTo>
                          <a:pt x="132599" y="2153547"/>
                          <a:pt x="79622" y="2146031"/>
                          <a:pt x="0" y="216024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A64E0D6A-E966-4217-BF3F-54FAFBA9FB3F}"/>
              </a:ext>
            </a:extLst>
          </p:cNvPr>
          <p:cNvSpPr/>
          <p:nvPr/>
        </p:nvSpPr>
        <p:spPr bwMode="auto">
          <a:xfrm rot="16200000">
            <a:off x="5054386" y="2210330"/>
            <a:ext cx="266980" cy="1636732"/>
          </a:xfrm>
          <a:prstGeom prst="rightBrace">
            <a:avLst/>
          </a:prstGeom>
          <a:noFill/>
          <a:ln w="254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0E9B453C-FC95-4366-A073-F2BB945E6346}"/>
              </a:ext>
            </a:extLst>
          </p:cNvPr>
          <p:cNvSpPr/>
          <p:nvPr/>
        </p:nvSpPr>
        <p:spPr bwMode="auto">
          <a:xfrm rot="16200000">
            <a:off x="8054179" y="1023970"/>
            <a:ext cx="266981" cy="4074820"/>
          </a:xfrm>
          <a:prstGeom prst="rightBrace">
            <a:avLst/>
          </a:prstGeom>
          <a:noFill/>
          <a:ln w="254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6183CA-A243-40C1-A71F-193A2B63035E}"/>
              </a:ext>
            </a:extLst>
          </p:cNvPr>
          <p:cNvSpPr/>
          <p:nvPr/>
        </p:nvSpPr>
        <p:spPr>
          <a:xfrm>
            <a:off x="1956736" y="2248875"/>
            <a:ext cx="24538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dirty="0"/>
              <a:t>Naturwissenschaftliches</a:t>
            </a:r>
          </a:p>
          <a:p>
            <a:pPr algn="ctr"/>
            <a:r>
              <a:rPr lang="de-DE" dirty="0"/>
              <a:t>System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00CCAA-EEAF-4810-8195-3B5F0B1F149B}"/>
              </a:ext>
            </a:extLst>
          </p:cNvPr>
          <p:cNvSpPr/>
          <p:nvPr/>
        </p:nvSpPr>
        <p:spPr>
          <a:xfrm>
            <a:off x="4743902" y="2236518"/>
            <a:ext cx="9222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dirty="0"/>
              <a:t>Soziales</a:t>
            </a:r>
          </a:p>
          <a:p>
            <a:pPr algn="ctr"/>
            <a:r>
              <a:rPr lang="de-DE" dirty="0"/>
              <a:t>System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63AC24-7917-48A5-8619-57674DE98335}"/>
              </a:ext>
            </a:extLst>
          </p:cNvPr>
          <p:cNvSpPr/>
          <p:nvPr/>
        </p:nvSpPr>
        <p:spPr>
          <a:xfrm>
            <a:off x="7537330" y="2236517"/>
            <a:ext cx="13006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dirty="0"/>
              <a:t>Technisches</a:t>
            </a:r>
          </a:p>
          <a:p>
            <a:pPr algn="ctr"/>
            <a:r>
              <a:rPr lang="de-DE" dirty="0"/>
              <a:t>System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F0D1F0-CD49-4687-9466-73B6CE16BB42}"/>
              </a:ext>
            </a:extLst>
          </p:cNvPr>
          <p:cNvSpPr/>
          <p:nvPr/>
        </p:nvSpPr>
        <p:spPr bwMode="auto">
          <a:xfrm>
            <a:off x="1773818" y="2218485"/>
            <a:ext cx="8644364" cy="2421029"/>
          </a:xfrm>
          <a:prstGeom prst="rect">
            <a:avLst/>
          </a:prstGeom>
          <a:ln w="254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20000"/>
              </a:spcBef>
              <a:spcAft>
                <a:spcPct val="0"/>
              </a:spcAft>
            </a:pPr>
            <a:endParaRPr lang="de-DE"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2852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 descr="Head with Gears">
            <a:extLst>
              <a:ext uri="{FF2B5EF4-FFF2-40B4-BE49-F238E27FC236}">
                <a16:creationId xmlns:a16="http://schemas.microsoft.com/office/drawing/2014/main" id="{B02E28E6-6F3A-4F38-A2E6-B930C8A78F60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0697" y="3367672"/>
            <a:ext cx="914400" cy="914400"/>
          </a:xfrm>
          <a:prstGeom prst="rect">
            <a:avLst/>
          </a:prstGeom>
        </p:spPr>
      </p:pic>
      <p:pic>
        <p:nvPicPr>
          <p:cNvPr id="5" name="Graphic 4" descr="Users">
            <a:extLst>
              <a:ext uri="{FF2B5EF4-FFF2-40B4-BE49-F238E27FC236}">
                <a16:creationId xmlns:a16="http://schemas.microsoft.com/office/drawing/2014/main" id="{DB39BB03-3F60-4143-A0CF-590CCF737AA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5172" y="3111361"/>
            <a:ext cx="1465312" cy="1465312"/>
          </a:xfrm>
          <a:prstGeom prst="rect">
            <a:avLst/>
          </a:prstGeom>
        </p:spPr>
      </p:pic>
      <p:pic>
        <p:nvPicPr>
          <p:cNvPr id="6" name="Graphic 5" descr="Internet">
            <a:extLst>
              <a:ext uri="{FF2B5EF4-FFF2-40B4-BE49-F238E27FC236}">
                <a16:creationId xmlns:a16="http://schemas.microsoft.com/office/drawing/2014/main" id="{B15AE2F1-FAAD-4379-AA82-CD3AEF71F124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52980" y="3171169"/>
            <a:ext cx="1465311" cy="14653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B092BF-4986-444E-AACC-3FE231590663}"/>
              </a:ext>
            </a:extLst>
          </p:cNvPr>
          <p:cNvSpPr txBox="1"/>
          <p:nvPr/>
        </p:nvSpPr>
        <p:spPr>
          <a:xfrm>
            <a:off x="847479" y="2821344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400" dirty="0"/>
              <a:t>Idee</a:t>
            </a:r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83CC45-9574-437D-8465-821A65FFA0F1}"/>
              </a:ext>
            </a:extLst>
          </p:cNvPr>
          <p:cNvSpPr txBox="1"/>
          <p:nvPr/>
        </p:nvSpPr>
        <p:spPr>
          <a:xfrm>
            <a:off x="5150993" y="2801836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400" dirty="0"/>
              <a:t>Projekt</a:t>
            </a:r>
            <a:endParaRPr lang="de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CCAF80-F7FD-4413-80F6-15D0EF63486C}"/>
              </a:ext>
            </a:extLst>
          </p:cNvPr>
          <p:cNvSpPr txBox="1"/>
          <p:nvPr/>
        </p:nvSpPr>
        <p:spPr>
          <a:xfrm>
            <a:off x="9338048" y="2821344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400" dirty="0"/>
              <a:t>Software</a:t>
            </a:r>
            <a:endParaRPr lang="de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565FE9-9E9D-4761-93C5-8BC9308AD47E}"/>
              </a:ext>
            </a:extLst>
          </p:cNvPr>
          <p:cNvSpPr txBox="1"/>
          <p:nvPr/>
        </p:nvSpPr>
        <p:spPr>
          <a:xfrm>
            <a:off x="2794443" y="3349825"/>
            <a:ext cx="10310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6600" dirty="0"/>
              <a:t>➟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F7723D-4956-4BD7-8EB2-9E55B0643EC1}"/>
              </a:ext>
            </a:extLst>
          </p:cNvPr>
          <p:cNvSpPr txBox="1"/>
          <p:nvPr/>
        </p:nvSpPr>
        <p:spPr>
          <a:xfrm>
            <a:off x="7269290" y="3360516"/>
            <a:ext cx="10310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6600" dirty="0"/>
              <a:t>➟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3237B8-FA15-44A9-A9FA-26B77C963343}"/>
              </a:ext>
            </a:extLst>
          </p:cNvPr>
          <p:cNvSpPr txBox="1"/>
          <p:nvPr/>
        </p:nvSpPr>
        <p:spPr>
          <a:xfrm>
            <a:off x="3523811" y="4566424"/>
            <a:ext cx="4511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400" dirty="0"/>
              <a:t>Organisatorisches System = </a:t>
            </a:r>
          </a:p>
          <a:p>
            <a:pPr algn="l"/>
            <a:r>
              <a:rPr lang="de-DE" sz="2400" b="1" dirty="0"/>
              <a:t>organisatorische Komplexität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976A1D-1929-4963-B7EC-5D3A5E1AAA4D}"/>
              </a:ext>
            </a:extLst>
          </p:cNvPr>
          <p:cNvSpPr txBox="1"/>
          <p:nvPr/>
        </p:nvSpPr>
        <p:spPr>
          <a:xfrm>
            <a:off x="8275214" y="4566424"/>
            <a:ext cx="3724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400" dirty="0"/>
              <a:t>Technisches System = </a:t>
            </a:r>
            <a:br>
              <a:rPr lang="de-DE" sz="2400" dirty="0"/>
            </a:br>
            <a:r>
              <a:rPr lang="de-DE" sz="2400" b="1" dirty="0"/>
              <a:t>technische Komplexität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FBA110-42FD-42C4-845E-AA05747B6BDF}"/>
              </a:ext>
            </a:extLst>
          </p:cNvPr>
          <p:cNvSpPr txBox="1"/>
          <p:nvPr/>
        </p:nvSpPr>
        <p:spPr>
          <a:xfrm>
            <a:off x="0" y="0"/>
            <a:ext cx="629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idea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827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9" descr="A building with a mountain in the desert&#10;&#10;Description automatically generated">
            <a:extLst>
              <a:ext uri="{FF2B5EF4-FFF2-40B4-BE49-F238E27FC236}">
                <a16:creationId xmlns:a16="http://schemas.microsoft.com/office/drawing/2014/main" id="{53250BAB-E7D9-4ECF-9ABD-A3134FDB4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696" y="1864361"/>
            <a:ext cx="4132656" cy="1544576"/>
          </a:xfrm>
          <a:prstGeom prst="rect">
            <a:avLst/>
          </a:prstGeom>
        </p:spPr>
      </p:pic>
      <p:pic>
        <p:nvPicPr>
          <p:cNvPr id="3" name="Picture 2" descr="A large brick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B2DC4134-681D-4133-AA00-166F0EAFD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696" y="3442788"/>
            <a:ext cx="2047486" cy="1370631"/>
          </a:xfrm>
          <a:prstGeom prst="rect">
            <a:avLst/>
          </a:prstGeom>
        </p:spPr>
      </p:pic>
      <p:pic>
        <p:nvPicPr>
          <p:cNvPr id="4" name="Picture 3" descr="A close up of an old building&#10;&#10;Description automatically generated">
            <a:extLst>
              <a:ext uri="{FF2B5EF4-FFF2-40B4-BE49-F238E27FC236}">
                <a16:creationId xmlns:a16="http://schemas.microsoft.com/office/drawing/2014/main" id="{628F706D-45B3-4E35-BF04-B65E848F15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866" y="3446034"/>
            <a:ext cx="2047486" cy="13750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1B5EF9-6FD9-446B-9A0A-B1FF4360C3E9}"/>
              </a:ext>
            </a:extLst>
          </p:cNvPr>
          <p:cNvSpPr txBox="1"/>
          <p:nvPr/>
        </p:nvSpPr>
        <p:spPr>
          <a:xfrm>
            <a:off x="754380" y="1043940"/>
            <a:ext cx="1250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pm_history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8808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unset over a body of water&#10;&#10;Description automatically generated">
            <a:extLst>
              <a:ext uri="{FF2B5EF4-FFF2-40B4-BE49-F238E27FC236}">
                <a16:creationId xmlns:a16="http://schemas.microsoft.com/office/drawing/2014/main" id="{F0A743A5-3129-4C16-8967-0BF1B0E50F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28"/>
          <a:stretch/>
        </p:blipFill>
        <p:spPr>
          <a:xfrm>
            <a:off x="4303171" y="2086149"/>
            <a:ext cx="3915544" cy="30216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7DF0B4-E6D4-494D-AAA6-08161785E112}"/>
              </a:ext>
            </a:extLst>
          </p:cNvPr>
          <p:cNvSpPr txBox="1"/>
          <p:nvPr/>
        </p:nvSpPr>
        <p:spPr>
          <a:xfrm>
            <a:off x="754380" y="1043940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ship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1872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arge brick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3E337C47-0459-47E9-8DA2-16BE29F4DE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3"/>
          <a:stretch/>
        </p:blipFill>
        <p:spPr>
          <a:xfrm>
            <a:off x="3940312" y="1794523"/>
            <a:ext cx="3915545" cy="30216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5DA592-7240-458F-994F-6CE87B5C2E1B}"/>
              </a:ext>
            </a:extLst>
          </p:cNvPr>
          <p:cNvSpPr txBox="1"/>
          <p:nvPr/>
        </p:nvSpPr>
        <p:spPr>
          <a:xfrm>
            <a:off x="0" y="0"/>
            <a:ext cx="563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wall</a:t>
            </a:r>
          </a:p>
        </p:txBody>
      </p:sp>
    </p:spTree>
    <p:extLst>
      <p:ext uri="{BB962C8B-B14F-4D97-AF65-F5344CB8AC3E}">
        <p14:creationId xmlns:p14="http://schemas.microsoft.com/office/powerpoint/2010/main" val="1866415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AFD345-0B3B-4A77-8E96-D1ED00C38A8B}"/>
              </a:ext>
            </a:extLst>
          </p:cNvPr>
          <p:cNvSpPr txBox="1"/>
          <p:nvPr/>
        </p:nvSpPr>
        <p:spPr>
          <a:xfrm>
            <a:off x="0" y="0"/>
            <a:ext cx="669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gizeh</a:t>
            </a:r>
            <a:endParaRPr lang="de-DE" dirty="0"/>
          </a:p>
        </p:txBody>
      </p:sp>
      <p:pic>
        <p:nvPicPr>
          <p:cNvPr id="3" name="Content Placeholder 9" descr="A building with a mountain in the desert&#10;&#10;Description automatically generated">
            <a:extLst>
              <a:ext uri="{FF2B5EF4-FFF2-40B4-BE49-F238E27FC236}">
                <a16:creationId xmlns:a16="http://schemas.microsoft.com/office/drawing/2014/main" id="{A798E7B6-C77B-467F-B7BB-D9B0C477CD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0" t="2252" r="34930"/>
          <a:stretch/>
        </p:blipFill>
        <p:spPr bwMode="auto">
          <a:xfrm>
            <a:off x="3577455" y="1918194"/>
            <a:ext cx="3915545" cy="302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259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308</Words>
  <Application>Microsoft Office PowerPoint</Application>
  <PresentationFormat>Widescreen</PresentationFormat>
  <Paragraphs>104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ArialMT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Andreas Heil</dc:creator>
  <cp:lastModifiedBy>Andreas Heil</cp:lastModifiedBy>
  <cp:revision>3</cp:revision>
  <dcterms:created xsi:type="dcterms:W3CDTF">2021-03-14T09:31:12Z</dcterms:created>
  <dcterms:modified xsi:type="dcterms:W3CDTF">2021-03-14T10:32:25Z</dcterms:modified>
</cp:coreProperties>
</file>